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8229600" cx="14630400"/>
  <p:notesSz cx="8229600" cy="14630400"/>
  <p:embeddedFontLst>
    <p:embeddedFont>
      <p:font typeface="Instrument Sans SemiBold"/>
      <p:regular r:id="rId13"/>
      <p:bold r:id="rId14"/>
      <p:italic r:id="rId15"/>
      <p:boldItalic r:id="rId16"/>
    </p:embeddedFont>
    <p:embeddedFont>
      <p:font typeface="Instrument Sans Medium"/>
      <p:regular r:id="rId17"/>
      <p:bold r:id="rId18"/>
      <p:italic r:id="rId19"/>
      <p:boldItalic r:id="rId20"/>
    </p:embeddedFont>
    <p:embeddedFont>
      <p:font typeface="Instrument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685D2E6-4769-4DAC-9F7C-6E48E5A54B65}">
  <a:tblStyle styleId="{8685D2E6-4769-4DAC-9F7C-6E48E5A54B65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strumentSansMedium-boldItalic.fntdata"/><Relationship Id="rId11" Type="http://schemas.openxmlformats.org/officeDocument/2006/relationships/slide" Target="slides/slide6.xml"/><Relationship Id="rId22" Type="http://schemas.openxmlformats.org/officeDocument/2006/relationships/font" Target="fonts/InstrumentSans-bold.fntdata"/><Relationship Id="rId10" Type="http://schemas.openxmlformats.org/officeDocument/2006/relationships/slide" Target="slides/slide5.xml"/><Relationship Id="rId21" Type="http://schemas.openxmlformats.org/officeDocument/2006/relationships/font" Target="fonts/InstrumentSans-regular.fntdata"/><Relationship Id="rId13" Type="http://schemas.openxmlformats.org/officeDocument/2006/relationships/font" Target="fonts/InstrumentSansSemiBold-regular.fntdata"/><Relationship Id="rId24" Type="http://schemas.openxmlformats.org/officeDocument/2006/relationships/font" Target="fonts/InstrumentSans-boldItalic.fntdata"/><Relationship Id="rId12" Type="http://schemas.openxmlformats.org/officeDocument/2006/relationships/slide" Target="slides/slide7.xml"/><Relationship Id="rId23" Type="http://schemas.openxmlformats.org/officeDocument/2006/relationships/font" Target="fonts/Instrument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nstrumentSansSemiBold-italic.fntdata"/><Relationship Id="rId14" Type="http://schemas.openxmlformats.org/officeDocument/2006/relationships/font" Target="fonts/InstrumentSansSemiBold-bold.fntdata"/><Relationship Id="rId17" Type="http://schemas.openxmlformats.org/officeDocument/2006/relationships/font" Target="fonts/InstrumentSansMedium-regular.fntdata"/><Relationship Id="rId16" Type="http://schemas.openxmlformats.org/officeDocument/2006/relationships/font" Target="fonts/InstrumentSansSemiBold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InstrumentSansMedium-italic.fntdata"/><Relationship Id="rId6" Type="http://schemas.openxmlformats.org/officeDocument/2006/relationships/slide" Target="slides/slide1.xml"/><Relationship Id="rId18" Type="http://schemas.openxmlformats.org/officeDocument/2006/relationships/font" Target="fonts/InstrumentSans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1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4.png"/><Relationship Id="rId5" Type="http://schemas.openxmlformats.org/officeDocument/2006/relationships/image" Target="../media/image15.png"/><Relationship Id="rId6" Type="http://schemas.openxmlformats.org/officeDocument/2006/relationships/image" Target="../media/image28.png"/><Relationship Id="rId7" Type="http://schemas.openxmlformats.org/officeDocument/2006/relationships/image" Target="../media/image25.png"/><Relationship Id="rId8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5" Type="http://schemas.openxmlformats.org/officeDocument/2006/relationships/image" Target="../media/image21.png"/><Relationship Id="rId6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4" name="Google Shape;4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0"/>
          <p:cNvSpPr/>
          <p:nvPr/>
        </p:nvSpPr>
        <p:spPr>
          <a:xfrm>
            <a:off x="793790" y="2184083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rPr b="1" i="0" lang="en-US" sz="4450" u="none" cap="none" strike="noStrike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Transformación Digital de EduTech Innovators SPA</a:t>
            </a:r>
            <a:endParaRPr b="0" i="0" sz="4450" u="none" cap="none" strike="noStrike"/>
          </a:p>
        </p:txBody>
      </p:sp>
      <p:sp>
        <p:nvSpPr>
          <p:cNvPr id="46" name="Google Shape;46;p10"/>
          <p:cNvSpPr/>
          <p:nvPr/>
        </p:nvSpPr>
        <p:spPr>
          <a:xfrm>
            <a:off x="793790" y="3941802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Presentamos el proyecto de migración a microservicios para EduTech Innovators SPA. Mejoraremos la escalabilidad y la resiliencia de su plataforma educativa.</a:t>
            </a:r>
            <a:endParaRPr b="0" i="0" sz="1750" u="none" cap="none" strike="noStrike"/>
          </a:p>
        </p:txBody>
      </p:sp>
      <p:sp>
        <p:nvSpPr>
          <p:cNvPr id="47" name="Google Shape;47;p10"/>
          <p:cNvSpPr/>
          <p:nvPr/>
        </p:nvSpPr>
        <p:spPr>
          <a:xfrm>
            <a:off x="793809" y="7761650"/>
            <a:ext cx="56889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"/>
              <a:buNone/>
            </a:pPr>
            <a:r>
              <a:rPr lang="en-US" sz="1300">
                <a:solidFill>
                  <a:srgbClr val="CFD0D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Integrantes: Carlo González, Benjamin Barrera, Lukas Moraga</a:t>
            </a:r>
            <a:endParaRPr i="0" sz="13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828897" y="422023"/>
            <a:ext cx="5451300" cy="8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rPr b="1" i="0" lang="en-US" sz="4450" u="none" cap="none" strike="noStrike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Análisis del Caso: </a:t>
            </a:r>
            <a:endParaRPr b="0" i="0" sz="4450" u="none" cap="none" strike="noStrike"/>
          </a:p>
        </p:txBody>
      </p:sp>
      <p:sp>
        <p:nvSpPr>
          <p:cNvPr id="54" name="Google Shape;54;p11"/>
          <p:cNvSpPr/>
          <p:nvPr/>
        </p:nvSpPr>
        <p:spPr>
          <a:xfrm>
            <a:off x="828900" y="1301325"/>
            <a:ext cx="96033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EduTech Innovators, una empresa emergente con plataformas educativas en línea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, que dado a su crecimiento ha incrementado la demanda de una infraestructura más robusta</a:t>
            </a:r>
            <a:endParaRPr b="0" i="0" sz="1750" u="none" cap="none" strike="noStrike"/>
          </a:p>
        </p:txBody>
      </p:sp>
      <p:sp>
        <p:nvSpPr>
          <p:cNvPr id="55" name="Google Shape;55;p11"/>
          <p:cNvSpPr/>
          <p:nvPr/>
        </p:nvSpPr>
        <p:spPr>
          <a:xfrm>
            <a:off x="828890" y="3171572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1"/>
          <p:cNvSpPr/>
          <p:nvPr/>
        </p:nvSpPr>
        <p:spPr>
          <a:xfrm>
            <a:off x="1460574" y="3249550"/>
            <a:ext cx="33927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lang="en-US" sz="22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¿Cuál es el problema?</a:t>
            </a:r>
            <a:endParaRPr b="0" i="0" sz="2200" u="none" cap="none" strike="noStrike"/>
          </a:p>
        </p:txBody>
      </p:sp>
      <p:sp>
        <p:nvSpPr>
          <p:cNvPr id="57" name="Google Shape;57;p11"/>
          <p:cNvSpPr/>
          <p:nvPr/>
        </p:nvSpPr>
        <p:spPr>
          <a:xfrm>
            <a:off x="886075" y="4072650"/>
            <a:ext cx="45417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9725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Char char="●"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Sistema monolítico con 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limitaciones </a:t>
            </a: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de rendimiento y disponibilidad.</a:t>
            </a:r>
            <a:endParaRPr b="0" i="0" sz="1750" u="none" cap="none" strike="noStrike"/>
          </a:p>
        </p:txBody>
      </p:sp>
      <p:sp>
        <p:nvSpPr>
          <p:cNvPr id="58" name="Google Shape;58;p11"/>
          <p:cNvSpPr/>
          <p:nvPr/>
        </p:nvSpPr>
        <p:spPr>
          <a:xfrm>
            <a:off x="12822300" y="7733100"/>
            <a:ext cx="1713000" cy="434400"/>
          </a:xfrm>
          <a:prstGeom prst="rect">
            <a:avLst/>
          </a:prstGeom>
          <a:solidFill>
            <a:srgbClr val="29292C"/>
          </a:solidFill>
          <a:ln cap="flat" cmpd="sng" w="9525">
            <a:solidFill>
              <a:srgbClr val="2A2A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/>
          <p:nvPr/>
        </p:nvSpPr>
        <p:spPr>
          <a:xfrm>
            <a:off x="886075" y="5282500"/>
            <a:ext cx="45417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9725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Char char="●"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Afecta la experiencia del usuario y pone en riesgo las operaciones diarias.</a:t>
            </a:r>
            <a:endParaRPr b="0" i="0" sz="1750" u="none" cap="none" strike="noStrike"/>
          </a:p>
        </p:txBody>
      </p:sp>
      <p:sp>
        <p:nvSpPr>
          <p:cNvPr id="60" name="Google Shape;60;p11"/>
          <p:cNvSpPr/>
          <p:nvPr/>
        </p:nvSpPr>
        <p:spPr>
          <a:xfrm>
            <a:off x="886075" y="6492350"/>
            <a:ext cx="45417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97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Char char="●"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Potencial impacto económico y de reputación</a:t>
            </a:r>
            <a:b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</a:b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457200" marR="0" rtl="0" algn="l">
              <a:lnSpc>
                <a:spcPct val="162857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61" name="Google Shape;61;p11"/>
          <p:cNvSpPr/>
          <p:nvPr/>
        </p:nvSpPr>
        <p:spPr>
          <a:xfrm>
            <a:off x="8999890" y="3171572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9631575" y="3249550"/>
            <a:ext cx="39204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lang="en-US" sz="22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Objetivo general:</a:t>
            </a:r>
            <a:endParaRPr b="0" i="0" sz="2200" u="none" cap="none" strike="noStrike"/>
          </a:p>
        </p:txBody>
      </p:sp>
      <p:sp>
        <p:nvSpPr>
          <p:cNvPr id="63" name="Google Shape;63;p11"/>
          <p:cNvSpPr/>
          <p:nvPr/>
        </p:nvSpPr>
        <p:spPr>
          <a:xfrm>
            <a:off x="9057075" y="4072650"/>
            <a:ext cx="45417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9725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Char char="●"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Migrar a una arquitectura de microservicios.</a:t>
            </a:r>
            <a:endParaRPr b="0" i="0" sz="1750" u="none" cap="none" strike="noStrike"/>
          </a:p>
        </p:txBody>
      </p:sp>
      <p:sp>
        <p:nvSpPr>
          <p:cNvPr id="64" name="Google Shape;64;p11"/>
          <p:cNvSpPr/>
          <p:nvPr/>
        </p:nvSpPr>
        <p:spPr>
          <a:xfrm>
            <a:off x="9057075" y="5282500"/>
            <a:ext cx="45417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97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Char char="●"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Mejorar escalabilidad, resiliencia y eficiencia operativa.</a:t>
            </a:r>
            <a:b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</a:b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  <a:p>
            <a:pPr indent="0" lvl="0" marL="457200" marR="0" rtl="0" algn="l">
              <a:lnSpc>
                <a:spcPct val="162857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CFD0D8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/>
          <p:nvPr/>
        </p:nvSpPr>
        <p:spPr>
          <a:xfrm>
            <a:off x="302387" y="249300"/>
            <a:ext cx="101538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rPr b="1" lang="en-US" sz="4450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Nueva arquitectura</a:t>
            </a:r>
            <a:r>
              <a:rPr b="1" i="0" lang="en-US" sz="4450" u="none" cap="none" strike="noStrike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 de Microservicios</a:t>
            </a:r>
            <a:endParaRPr b="0" i="0" sz="4450" u="none" cap="none" strike="noStrike"/>
          </a:p>
        </p:txBody>
      </p:sp>
      <p:pic>
        <p:nvPicPr>
          <p:cNvPr descr="preencoded.png" id="71" name="Google Shape;7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53665" y="267178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/>
          <p:nvPr/>
        </p:nvSpPr>
        <p:spPr>
          <a:xfrm>
            <a:off x="11639115" y="2671773"/>
            <a:ext cx="2292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i="0" lang="en-US" sz="22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Escalabilidad</a:t>
            </a:r>
            <a:endParaRPr b="0" i="0" sz="2200" u="none" cap="none" strike="noStrike"/>
          </a:p>
        </p:txBody>
      </p:sp>
      <p:sp>
        <p:nvSpPr>
          <p:cNvPr id="73" name="Google Shape;73;p12"/>
          <p:cNvSpPr/>
          <p:nvPr/>
        </p:nvSpPr>
        <p:spPr>
          <a:xfrm>
            <a:off x="11609700" y="3026075"/>
            <a:ext cx="30207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Horizontal de cada servicio.</a:t>
            </a:r>
            <a:endParaRPr b="0" i="0" sz="1750" u="none" cap="none" strike="noStrike"/>
          </a:p>
        </p:txBody>
      </p:sp>
      <p:pic>
        <p:nvPicPr>
          <p:cNvPr descr="preencoded.png" id="74" name="Google Shape;74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853679" y="4151783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2"/>
          <p:cNvSpPr/>
          <p:nvPr/>
        </p:nvSpPr>
        <p:spPr>
          <a:xfrm>
            <a:off x="11639129" y="4151773"/>
            <a:ext cx="2292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i="0" lang="en-US" sz="22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Despliegues</a:t>
            </a:r>
            <a:endParaRPr b="0" i="0" sz="2200" u="none" cap="none" strike="noStrike"/>
          </a:p>
        </p:txBody>
      </p:sp>
      <p:sp>
        <p:nvSpPr>
          <p:cNvPr id="76" name="Google Shape;76;p12"/>
          <p:cNvSpPr/>
          <p:nvPr/>
        </p:nvSpPr>
        <p:spPr>
          <a:xfrm>
            <a:off x="11639123" y="4506075"/>
            <a:ext cx="33078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Aislados y 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rápidos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 </a:t>
            </a:r>
            <a:endParaRPr b="0" i="0" sz="1750" u="none" cap="none" strike="noStrike"/>
          </a:p>
        </p:txBody>
      </p:sp>
      <p:pic>
        <p:nvPicPr>
          <p:cNvPr descr="preencoded.png" id="77" name="Google Shape;77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853663" y="5631771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2"/>
          <p:cNvSpPr/>
          <p:nvPr/>
        </p:nvSpPr>
        <p:spPr>
          <a:xfrm>
            <a:off x="11639113" y="5631786"/>
            <a:ext cx="2292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i="0" lang="en-US" sz="22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Resiliencia</a:t>
            </a:r>
            <a:endParaRPr b="0" i="0" sz="2200" u="none" cap="none" strike="noStrike"/>
          </a:p>
        </p:txBody>
      </p:sp>
      <p:sp>
        <p:nvSpPr>
          <p:cNvPr id="79" name="Google Shape;79;p12"/>
          <p:cNvSpPr/>
          <p:nvPr/>
        </p:nvSpPr>
        <p:spPr>
          <a:xfrm>
            <a:off x="11639113" y="5986080"/>
            <a:ext cx="22920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Ante fallos parciales.</a:t>
            </a:r>
            <a:endParaRPr b="0" i="0" sz="1750" u="none" cap="none" strike="noStrike"/>
          </a:p>
        </p:txBody>
      </p:sp>
      <p:sp>
        <p:nvSpPr>
          <p:cNvPr id="80" name="Google Shape;80;p12"/>
          <p:cNvSpPr/>
          <p:nvPr/>
        </p:nvSpPr>
        <p:spPr>
          <a:xfrm>
            <a:off x="12884350" y="7800750"/>
            <a:ext cx="1650900" cy="354300"/>
          </a:xfrm>
          <a:prstGeom prst="rect">
            <a:avLst/>
          </a:prstGeom>
          <a:solidFill>
            <a:srgbClr val="29292C"/>
          </a:solidFill>
          <a:ln cap="flat" cmpd="sng" w="9525">
            <a:solidFill>
              <a:srgbClr val="2929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2" title="ChatGPT Image 6 abr 2025, 04_56_24 p.m.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216125"/>
            <a:ext cx="10291615" cy="686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2" title="Captura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978650" y="5744300"/>
            <a:ext cx="1129425" cy="138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2" title="Captura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33600" y="7409600"/>
            <a:ext cx="1230450" cy="56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2" title="Captura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64038" y="7409600"/>
            <a:ext cx="4030475" cy="2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2" title="Captura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293837" y="7349200"/>
            <a:ext cx="909986" cy="40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/>
          <p:nvPr/>
        </p:nvSpPr>
        <p:spPr>
          <a:xfrm>
            <a:off x="676575" y="594725"/>
            <a:ext cx="96375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rPr b="1" i="0" lang="en-US" sz="4450" u="none" cap="none" strike="noStrike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Herramientas y Frameworks Clave</a:t>
            </a:r>
            <a:endParaRPr b="0" i="0" sz="4450" u="none" cap="none" strike="noStrike"/>
          </a:p>
        </p:txBody>
      </p:sp>
      <p:sp>
        <p:nvSpPr>
          <p:cNvPr id="92" name="Google Shape;92;p13"/>
          <p:cNvSpPr/>
          <p:nvPr/>
        </p:nvSpPr>
        <p:spPr>
          <a:xfrm>
            <a:off x="12797450" y="7733100"/>
            <a:ext cx="1750200" cy="422100"/>
          </a:xfrm>
          <a:prstGeom prst="rect">
            <a:avLst/>
          </a:prstGeom>
          <a:solidFill>
            <a:srgbClr val="29292C"/>
          </a:solidFill>
          <a:ln cap="flat" cmpd="sng" w="9525">
            <a:solidFill>
              <a:srgbClr val="2929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93" name="Google Shape;93;p13"/>
          <p:cNvGraphicFramePr/>
          <p:nvPr/>
        </p:nvGraphicFramePr>
        <p:xfrm>
          <a:off x="1195750" y="2747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{8685D2E6-4769-4DAC-9F7C-6E48E5A54B65}</a:tableStyleId>
              </a:tblPr>
              <a:tblGrid>
                <a:gridCol w="3125650"/>
                <a:gridCol w="3931050"/>
                <a:gridCol w="4659750"/>
              </a:tblGrid>
              <a:tr h="696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Tecnología</a:t>
                      </a:r>
                      <a:endParaRPr b="1"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Rol Principal</a:t>
                      </a:r>
                      <a:endParaRPr b="1"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Motivo de Elección</a:t>
                      </a:r>
                      <a:endParaRPr b="1"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</a:tr>
              <a:tr h="642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Spring Boot / Node.js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Backend de microservicios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Madurez y comunidad activa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</a:tr>
              <a:tr h="642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React / Angular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Frontend SPA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Agilidad, rendimiento y escalabilidad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</a:tr>
              <a:tr h="642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Docker / Kubernetes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Contenedores y orquestación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Escalabilidad automática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</a:tr>
              <a:tr h="642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Jenkins / GitHub Actions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CI/CD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Integración</a:t>
                      </a: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 y despliegue continuo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</a:tr>
              <a:tr h="642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MySQL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Base de datos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50">
                          <a:solidFill>
                            <a:srgbClr val="CBCCCE"/>
                          </a:solidFill>
                          <a:latin typeface="Instrument Sans"/>
                          <a:ea typeface="Instrument Sans"/>
                          <a:cs typeface="Instrument Sans"/>
                          <a:sym typeface="Instrument Sans"/>
                        </a:rPr>
                        <a:t>Consistencia y rendimiento probado</a:t>
                      </a:r>
                      <a:endParaRPr sz="1750">
                        <a:solidFill>
                          <a:srgbClr val="CBCCCE"/>
                        </a:solidFill>
                        <a:latin typeface="Instrument Sans"/>
                        <a:ea typeface="Instrument Sans"/>
                        <a:cs typeface="Instrument Sans"/>
                        <a:sym typeface="Instrument Sa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A2A2D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9" name="Google Shape;9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83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/>
          <p:nvPr/>
        </p:nvSpPr>
        <p:spPr>
          <a:xfrm>
            <a:off x="793800" y="3111575"/>
            <a:ext cx="94755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rPr b="1" i="0" lang="en-US" sz="4450" u="none" cap="none" strike="noStrike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Colaboración y Planificación</a:t>
            </a:r>
            <a:endParaRPr b="0" i="0" sz="4450" u="none" cap="none" strike="noStrike"/>
          </a:p>
        </p:txBody>
      </p:sp>
      <p:sp>
        <p:nvSpPr>
          <p:cNvPr id="101" name="Google Shape;101;p14"/>
          <p:cNvSpPr/>
          <p:nvPr/>
        </p:nvSpPr>
        <p:spPr>
          <a:xfrm>
            <a:off x="673975" y="4245475"/>
            <a:ext cx="4196400" cy="1926000"/>
          </a:xfrm>
          <a:prstGeom prst="roundRect">
            <a:avLst>
              <a:gd fmla="val 5654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908409" y="4513423"/>
            <a:ext cx="2835300" cy="4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i="0" lang="en-US" sz="22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Trello</a:t>
            </a:r>
            <a:endParaRPr b="0" i="0" sz="2200" u="none" cap="none" strike="noStrike"/>
          </a:p>
        </p:txBody>
      </p:sp>
      <p:sp>
        <p:nvSpPr>
          <p:cNvPr id="103" name="Google Shape;103;p14"/>
          <p:cNvSpPr/>
          <p:nvPr/>
        </p:nvSpPr>
        <p:spPr>
          <a:xfrm>
            <a:off x="908409" y="5073952"/>
            <a:ext cx="3727500" cy="8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Tableros Kanban y asignación de tareas.</a:t>
            </a:r>
            <a:endParaRPr b="0" i="0" sz="1750" u="none" cap="none" strike="noStrike"/>
          </a:p>
        </p:txBody>
      </p:sp>
      <p:sp>
        <p:nvSpPr>
          <p:cNvPr id="104" name="Google Shape;104;p14"/>
          <p:cNvSpPr/>
          <p:nvPr/>
        </p:nvSpPr>
        <p:spPr>
          <a:xfrm>
            <a:off x="5216950" y="4245474"/>
            <a:ext cx="4196400" cy="1926000"/>
          </a:xfrm>
          <a:prstGeom prst="roundRect">
            <a:avLst>
              <a:gd fmla="val 5654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451396" y="4479918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i="0" lang="en-US" sz="22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GitHub</a:t>
            </a:r>
            <a:endParaRPr b="0" i="0" sz="2200" u="none" cap="none" strike="noStrike"/>
          </a:p>
        </p:txBody>
      </p:sp>
      <p:sp>
        <p:nvSpPr>
          <p:cNvPr id="106" name="Google Shape;106;p14"/>
          <p:cNvSpPr/>
          <p:nvPr/>
        </p:nvSpPr>
        <p:spPr>
          <a:xfrm>
            <a:off x="5451396" y="4970337"/>
            <a:ext cx="37275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Repositorio de 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documentos</a:t>
            </a: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 y control de versiones.</a:t>
            </a:r>
            <a:endParaRPr b="0" i="0" sz="1750" u="none" cap="none" strike="noStrike"/>
          </a:p>
        </p:txBody>
      </p:sp>
      <p:sp>
        <p:nvSpPr>
          <p:cNvPr id="107" name="Google Shape;107;p14"/>
          <p:cNvSpPr/>
          <p:nvPr/>
        </p:nvSpPr>
        <p:spPr>
          <a:xfrm>
            <a:off x="9640125" y="4245475"/>
            <a:ext cx="4767600" cy="1926000"/>
          </a:xfrm>
          <a:prstGeom prst="roundRect">
            <a:avLst>
              <a:gd fmla="val 5654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9874578" y="4479925"/>
            <a:ext cx="40674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i="0" lang="en-US" sz="22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Miro 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(Diagramación colaborativa)</a:t>
            </a:r>
            <a:endParaRPr b="0" i="0" sz="2200" u="none" cap="none" strike="noStrike"/>
          </a:p>
        </p:txBody>
      </p:sp>
      <p:sp>
        <p:nvSpPr>
          <p:cNvPr id="109" name="Google Shape;109;p14"/>
          <p:cNvSpPr/>
          <p:nvPr/>
        </p:nvSpPr>
        <p:spPr>
          <a:xfrm>
            <a:off x="9874575" y="4970325"/>
            <a:ext cx="43221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Plan de migración, arquitectura, caso de usos y UML.</a:t>
            </a:r>
            <a:endParaRPr b="0" i="0" sz="1750" u="none" cap="none" strike="noStrike"/>
          </a:p>
        </p:txBody>
      </p:sp>
      <p:sp>
        <p:nvSpPr>
          <p:cNvPr id="110" name="Google Shape;110;p14"/>
          <p:cNvSpPr/>
          <p:nvPr/>
        </p:nvSpPr>
        <p:spPr>
          <a:xfrm>
            <a:off x="5217000" y="6340825"/>
            <a:ext cx="4196400" cy="1685100"/>
          </a:xfrm>
          <a:prstGeom prst="roundRect">
            <a:avLst>
              <a:gd fmla="val 5654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4"/>
          <p:cNvSpPr/>
          <p:nvPr/>
        </p:nvSpPr>
        <p:spPr>
          <a:xfrm>
            <a:off x="5345925" y="6545994"/>
            <a:ext cx="40674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lang="en-US" sz="22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Google Docs 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(Docs colaborativos)</a:t>
            </a:r>
            <a:endParaRPr b="0" i="0" sz="2200" u="none" cap="none" strike="noStrike"/>
          </a:p>
        </p:txBody>
      </p:sp>
      <p:sp>
        <p:nvSpPr>
          <p:cNvPr id="112" name="Google Shape;112;p14"/>
          <p:cNvSpPr/>
          <p:nvPr/>
        </p:nvSpPr>
        <p:spPr>
          <a:xfrm>
            <a:off x="5345925" y="6975056"/>
            <a:ext cx="4067400" cy="6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Documento ERS, Acta de constitución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 de proyecto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 e 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Análisis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 del caso</a:t>
            </a:r>
            <a:endParaRPr b="0" i="0" sz="1750" u="none" cap="none" strike="noStrike"/>
          </a:p>
        </p:txBody>
      </p:sp>
      <p:sp>
        <p:nvSpPr>
          <p:cNvPr id="113" name="Google Shape;113;p14"/>
          <p:cNvSpPr/>
          <p:nvPr/>
        </p:nvSpPr>
        <p:spPr>
          <a:xfrm>
            <a:off x="12822300" y="7733100"/>
            <a:ext cx="1713000" cy="434400"/>
          </a:xfrm>
          <a:prstGeom prst="rect">
            <a:avLst/>
          </a:prstGeom>
          <a:solidFill>
            <a:srgbClr val="29292C"/>
          </a:solidFill>
          <a:ln cap="flat" cmpd="sng" w="9525">
            <a:solidFill>
              <a:srgbClr val="2A2A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9" name="Google Shape;11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/>
          <p:nvPr/>
        </p:nvSpPr>
        <p:spPr>
          <a:xfrm>
            <a:off x="5647750" y="562375"/>
            <a:ext cx="87759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rPr b="1" i="0" lang="en-US" sz="4450" u="none" cap="none" strike="noStrike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Enfoques Éticos en el Desarrollo</a:t>
            </a:r>
            <a:endParaRPr b="0" i="0" sz="4450" u="none" cap="none" strike="noStrike"/>
          </a:p>
        </p:txBody>
      </p:sp>
      <p:sp>
        <p:nvSpPr>
          <p:cNvPr id="121" name="Google Shape;121;p15"/>
          <p:cNvSpPr/>
          <p:nvPr/>
        </p:nvSpPr>
        <p:spPr>
          <a:xfrm>
            <a:off x="5647750" y="1356125"/>
            <a:ext cx="87759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Priorizamos la privacidad de datos, la responsabilidad en el despliegue y el impacto social positivo.</a:t>
            </a:r>
            <a:endParaRPr b="0" i="0" sz="1750" u="none" cap="none" strike="noStrike"/>
          </a:p>
        </p:txBody>
      </p:sp>
      <p:pic>
        <p:nvPicPr>
          <p:cNvPr descr="preencoded.png" id="122" name="Google Shape;122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47740" y="2387736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5"/>
          <p:cNvSpPr/>
          <p:nvPr/>
        </p:nvSpPr>
        <p:spPr>
          <a:xfrm>
            <a:off x="7016447" y="2387725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i="0" lang="en-US" sz="22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Privacidad de datos</a:t>
            </a:r>
            <a:endParaRPr b="0" i="0" sz="2200" u="none" cap="none" strike="noStrike"/>
          </a:p>
        </p:txBody>
      </p:sp>
      <p:sp>
        <p:nvSpPr>
          <p:cNvPr id="124" name="Google Shape;124;p15"/>
          <p:cNvSpPr/>
          <p:nvPr/>
        </p:nvSpPr>
        <p:spPr>
          <a:xfrm>
            <a:off x="7215050" y="2830438"/>
            <a:ext cx="6302400" cy="12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Cifrado de información durante su 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envío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 y almacenamiento. Control de acceso restringido por roles y registro de actividades.</a:t>
            </a:r>
            <a:endParaRPr b="0" i="0" sz="1750" u="none" cap="none" strike="noStrike"/>
          </a:p>
        </p:txBody>
      </p:sp>
      <p:pic>
        <p:nvPicPr>
          <p:cNvPr descr="preencoded.png" id="125" name="Google Shape;125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647740" y="3895046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5"/>
          <p:cNvSpPr/>
          <p:nvPr/>
        </p:nvSpPr>
        <p:spPr>
          <a:xfrm>
            <a:off x="7016450" y="3895075"/>
            <a:ext cx="4614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i="0" lang="en-US" sz="22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Responsabilidad en el desp</a:t>
            </a:r>
            <a:r>
              <a:rPr b="1" lang="en-US" sz="2200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liegue</a:t>
            </a:r>
            <a:endParaRPr b="0" i="0" sz="2200" u="none" cap="none" strike="noStrike"/>
          </a:p>
        </p:txBody>
      </p:sp>
      <p:sp>
        <p:nvSpPr>
          <p:cNvPr id="127" name="Google Shape;127;p15"/>
          <p:cNvSpPr/>
          <p:nvPr/>
        </p:nvSpPr>
        <p:spPr>
          <a:xfrm>
            <a:off x="7215050" y="4385248"/>
            <a:ext cx="6082200" cy="12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Verificaciones regulares de seguridad del sistema. Estrategias de actualización sin interrupciones y copia de respaldo automático.</a:t>
            </a:r>
            <a:endParaRPr b="0" i="0" sz="1750" u="none" cap="none" strike="noStrike"/>
          </a:p>
        </p:txBody>
      </p:sp>
      <p:pic>
        <p:nvPicPr>
          <p:cNvPr descr="preencoded.png" id="128" name="Google Shape;128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47740" y="5402355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5"/>
          <p:cNvSpPr/>
          <p:nvPr/>
        </p:nvSpPr>
        <p:spPr>
          <a:xfrm>
            <a:off x="7016447" y="5388444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2200"/>
              <a:buFont typeface="Instrument Sans SemiBold"/>
              <a:buNone/>
            </a:pPr>
            <a:r>
              <a:rPr b="1" i="0" lang="en-US" sz="2200" u="none" cap="none" strike="noStrike">
                <a:solidFill>
                  <a:srgbClr val="CFD0D8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Impacto social</a:t>
            </a:r>
            <a:endParaRPr b="0" i="0" sz="2200" u="none" cap="none" strike="noStrike"/>
          </a:p>
        </p:txBody>
      </p:sp>
      <p:sp>
        <p:nvSpPr>
          <p:cNvPr id="130" name="Google Shape;130;p15"/>
          <p:cNvSpPr/>
          <p:nvPr/>
        </p:nvSpPr>
        <p:spPr>
          <a:xfrm>
            <a:off x="7215050" y="5940066"/>
            <a:ext cx="60822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Diseño de plataformas accesibles 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según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 normas internacionales. 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Revisión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 de sistemas educativos para garantizar transparencia y justicia en 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evaluaciones</a:t>
            </a:r>
            <a:r>
              <a:rPr lang="en-US" sz="1750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.</a:t>
            </a:r>
            <a:endParaRPr b="0" i="0" sz="1750" u="none" cap="none" strike="noStrike"/>
          </a:p>
        </p:txBody>
      </p:sp>
      <p:sp>
        <p:nvSpPr>
          <p:cNvPr id="131" name="Google Shape;131;p15"/>
          <p:cNvSpPr/>
          <p:nvPr/>
        </p:nvSpPr>
        <p:spPr>
          <a:xfrm>
            <a:off x="12871950" y="7770325"/>
            <a:ext cx="1675800" cy="384900"/>
          </a:xfrm>
          <a:prstGeom prst="rect">
            <a:avLst/>
          </a:prstGeom>
          <a:solidFill>
            <a:srgbClr val="2A2A2D"/>
          </a:solidFill>
          <a:ln cap="flat" cmpd="sng" w="9525">
            <a:solidFill>
              <a:srgbClr val="2B2B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7" name="Google Shape;13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6"/>
          <p:cNvSpPr/>
          <p:nvPr/>
        </p:nvSpPr>
        <p:spPr>
          <a:xfrm>
            <a:off x="6280190" y="1940362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CBCCCE"/>
              </a:buClr>
              <a:buSzPts val="4450"/>
              <a:buFont typeface="Instrument Sans SemiBold"/>
              <a:buNone/>
            </a:pPr>
            <a:r>
              <a:rPr b="1" i="0" lang="en-US" sz="4450" u="none" cap="none" strike="noStrike">
                <a:solidFill>
                  <a:srgbClr val="CBCCCE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rPr>
              <a:t>Conclusión y Próximos Pasos</a:t>
            </a:r>
            <a:endParaRPr b="0" i="0" sz="4450" u="none" cap="none" strike="noStrike"/>
          </a:p>
        </p:txBody>
      </p:sp>
      <p:sp>
        <p:nvSpPr>
          <p:cNvPr id="139" name="Google Shape;139;p16"/>
          <p:cNvSpPr/>
          <p:nvPr/>
        </p:nvSpPr>
        <p:spPr>
          <a:xfrm>
            <a:off x="6280190" y="3698081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None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El proyecto ofrece escalabilidad, resiliencia y una experiencia de usuario mejorada. Los próximos pasos incluyen pruebas de rendimiento, despliegue progresivo y capacitación.</a:t>
            </a:r>
            <a:endParaRPr b="0" i="0" sz="1750" u="none" cap="none" strike="noStrike"/>
          </a:p>
        </p:txBody>
      </p:sp>
      <p:sp>
        <p:nvSpPr>
          <p:cNvPr id="140" name="Google Shape;140;p16"/>
          <p:cNvSpPr/>
          <p:nvPr/>
        </p:nvSpPr>
        <p:spPr>
          <a:xfrm>
            <a:off x="6280190" y="5041940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Char char="•"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Escalabilidad y resiliencia.</a:t>
            </a:r>
            <a:endParaRPr b="0" i="0" sz="1750" u="none" cap="none" strike="noStrike"/>
          </a:p>
        </p:txBody>
      </p:sp>
      <p:sp>
        <p:nvSpPr>
          <p:cNvPr id="141" name="Google Shape;141;p16"/>
          <p:cNvSpPr/>
          <p:nvPr/>
        </p:nvSpPr>
        <p:spPr>
          <a:xfrm>
            <a:off x="6280190" y="548413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Char char="•"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Experiencia de usuario mejorada.</a:t>
            </a:r>
            <a:endParaRPr b="0" i="0" sz="1750" u="none" cap="none" strike="noStrike"/>
          </a:p>
        </p:txBody>
      </p:sp>
      <p:sp>
        <p:nvSpPr>
          <p:cNvPr id="142" name="Google Shape;142;p16"/>
          <p:cNvSpPr/>
          <p:nvPr/>
        </p:nvSpPr>
        <p:spPr>
          <a:xfrm>
            <a:off x="6280190" y="5926336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CFD0D8"/>
              </a:buClr>
              <a:buSzPts val="1750"/>
              <a:buFont typeface="Instrument Sans Medium"/>
              <a:buChar char="•"/>
            </a:pPr>
            <a:r>
              <a:rPr b="0" i="0" lang="en-US" sz="1750" u="none" cap="none" strike="noStrike">
                <a:solidFill>
                  <a:srgbClr val="CFD0D8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rPr>
              <a:t>Pruebas de rendimiento.</a:t>
            </a:r>
            <a:endParaRPr b="0" i="0" sz="1750" u="none" cap="none" strike="noStrike"/>
          </a:p>
        </p:txBody>
      </p:sp>
      <p:sp>
        <p:nvSpPr>
          <p:cNvPr id="143" name="Google Shape;143;p16"/>
          <p:cNvSpPr/>
          <p:nvPr/>
        </p:nvSpPr>
        <p:spPr>
          <a:xfrm>
            <a:off x="12884350" y="7708275"/>
            <a:ext cx="1663200" cy="459300"/>
          </a:xfrm>
          <a:prstGeom prst="rect">
            <a:avLst/>
          </a:prstGeom>
          <a:solidFill>
            <a:srgbClr val="2A2A2D"/>
          </a:solidFill>
          <a:ln cap="flat" cmpd="sng" w="9525">
            <a:solidFill>
              <a:srgbClr val="2A2A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